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sldIdLst>
    <p:sldId id="272" r:id="rId2"/>
    <p:sldId id="273" r:id="rId3"/>
    <p:sldId id="256" r:id="rId4"/>
    <p:sldId id="258" r:id="rId5"/>
    <p:sldId id="260" r:id="rId6"/>
    <p:sldId id="261" r:id="rId7"/>
    <p:sldId id="262" r:id="rId8"/>
    <p:sldId id="259" r:id="rId9"/>
    <p:sldId id="263" r:id="rId10"/>
    <p:sldId id="266" r:id="rId11"/>
    <p:sldId id="267" r:id="rId12"/>
    <p:sldId id="270" r:id="rId13"/>
    <p:sldId id="268" r:id="rId14"/>
    <p:sldId id="269" r:id="rId15"/>
    <p:sldId id="275" r:id="rId16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CC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0" autoAdjust="0"/>
    <p:restoredTop sz="94660"/>
  </p:normalViewPr>
  <p:slideViewPr>
    <p:cSldViewPr>
      <p:cViewPr>
        <p:scale>
          <a:sx n="78" d="100"/>
          <a:sy n="78" d="100"/>
        </p:scale>
        <p:origin x="-1555" y="-18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Connecteur droit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Titr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25" name="Sous-titr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6" name="Espace réservé de la date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pied de page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3158738-BB48-43F3-A9E3-9AA1B90D094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A3DED-EC2B-4CE5-A90E-0B66BDDC9C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C98D4FC-EBA8-4E5F-9FBA-47E991FFA55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6D0CE-4031-4A5B-A40F-F0B53CFAB0A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269C4-6B6E-4065-8EA8-9BEAB3414D2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7F477-685B-469F-9A65-E341E1D1558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05420-C2DE-4002-AF70-36FE1F29B3B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0DE07-B4AB-45B2-A2A5-C7159EF329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Espace réservé pour une image 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/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0BB3694-0C6E-4405-BCE8-DD3C2A9D1C4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1374C-358D-487E-8071-723D4207D93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B37B0437-6E29-4C66-A487-56C5C7F7D2F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9786A-7A50-4BDF-8988-59C745DEB9D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1030" name="Espace réservé du texte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27" name="Espace réservé de la date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CA3A40D-CEAB-4E29-B4E5-7A512140B5F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793" r:id="rId2"/>
    <p:sldLayoutId id="2147483801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802" r:id="rId9"/>
    <p:sldLayoutId id="2147483799" r:id="rId10"/>
    <p:sldLayoutId id="2147483803" r:id="rId11"/>
    <p:sldLayoutId id="2147483804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ahmilsoft.com/wp-content/uploads/2022/10/Je-partage-&#1575;&#1604;&#1605;&#1587;&#1610;&#1585;&#1577;-&#1575;&#1604;&#1582;&#1590;&#1585;&#1575;&#1569;-tahmilsoft.com_.docx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20071129162852!Morocco_Flag_Map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/>
          <a:stretch>
            <a:fillRect/>
          </a:stretch>
        </p:blipFill>
        <p:spPr bwMode="auto">
          <a:xfrm>
            <a:off x="-377346" y="-171400"/>
            <a:ext cx="3005130" cy="468052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7171" name="Text Box 11"/>
          <p:cNvSpPr txBox="1">
            <a:spLocks noChangeArrowheads="1"/>
          </p:cNvSpPr>
          <p:nvPr/>
        </p:nvSpPr>
        <p:spPr bwMode="auto">
          <a:xfrm>
            <a:off x="3923928" y="260648"/>
            <a:ext cx="38163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rtl="1">
              <a:spcBef>
                <a:spcPct val="50000"/>
              </a:spcBef>
            </a:pPr>
            <a:r>
              <a:rPr lang="ar-MA" altLang="fr-FR" sz="80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bdo Free" pitchFamily="2" charset="-78"/>
                <a:cs typeface="Abdo Free" pitchFamily="2" charset="-78"/>
              </a:rPr>
              <a:t>عرض بمناسبة:</a:t>
            </a:r>
            <a:endParaRPr lang="fr-FR" altLang="fr-FR" sz="80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bdo Free" pitchFamily="2" charset="-78"/>
              <a:cs typeface="Abdo Free" pitchFamily="2" charset="-78"/>
            </a:endParaRPr>
          </a:p>
        </p:txBody>
      </p:sp>
      <p:sp>
        <p:nvSpPr>
          <p:cNvPr id="7172" name="Text Box 11"/>
          <p:cNvSpPr txBox="1">
            <a:spLocks noChangeArrowheads="1"/>
          </p:cNvSpPr>
          <p:nvPr/>
        </p:nvSpPr>
        <p:spPr bwMode="auto">
          <a:xfrm>
            <a:off x="2915816" y="2708920"/>
            <a:ext cx="590465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rtl="1">
              <a:spcBef>
                <a:spcPct val="50000"/>
              </a:spcBef>
            </a:pPr>
            <a:r>
              <a:rPr lang="ar-MA" altLang="fr-FR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bdo Free" pitchFamily="2" charset="-78"/>
                <a:cs typeface="Abdo Free" pitchFamily="2" charset="-78"/>
              </a:rPr>
              <a:t>الاحتفال بذكرى المسيرة الخضراء</a:t>
            </a:r>
            <a:endParaRPr lang="fr-FR" altLang="fr-FR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bdo Free" pitchFamily="2" charset="-78"/>
              <a:cs typeface="Abdo Free" pitchFamily="2" charset="-78"/>
            </a:endParaRPr>
          </a:p>
        </p:txBody>
      </p:sp>
      <p:sp>
        <p:nvSpPr>
          <p:cNvPr id="2" name="Cadre 1"/>
          <p:cNvSpPr/>
          <p:nvPr/>
        </p:nvSpPr>
        <p:spPr>
          <a:xfrm>
            <a:off x="3491880" y="5853753"/>
            <a:ext cx="4896544" cy="720080"/>
          </a:xfrm>
          <a:prstGeom prst="fra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79912" y="6029127"/>
            <a:ext cx="39603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MA" sz="3200" b="1" u="sng" dirty="0">
                <a:solidFill>
                  <a:srgbClr val="FF0000"/>
                </a:solidFill>
                <a:hlinkClick r:id="rId3"/>
              </a:rPr>
              <a:t> « المسيرة الخضراء » </a:t>
            </a:r>
            <a:endParaRPr lang="fr-FR" sz="3200" b="1" u="sng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EL MUSTAPHA\Desktop\4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661402"/>
            <a:ext cx="2736304" cy="219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5127625" y="10001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 altLang="fr-FR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1404938" y="1341438"/>
            <a:ext cx="655161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altLang="fr-FR" sz="1600" dirty="0">
                <a:solidFill>
                  <a:srgbClr val="FF0000"/>
                </a:solidFill>
                <a:cs typeface="Al-Hadith1" pitchFamily="2" charset="-78"/>
              </a:rPr>
              <a:t>  </a:t>
            </a:r>
            <a:r>
              <a:rPr lang="ar-SA" altLang="fr-FR" sz="2400" b="1" dirty="0">
                <a:cs typeface="Al-Hadith1" pitchFamily="2" charset="-78"/>
              </a:rPr>
              <a:t>1- </a:t>
            </a:r>
            <a:r>
              <a:rPr lang="ar-MA" altLang="fr-FR" sz="2400" b="1" dirty="0">
                <a:cs typeface="Al-Hadith1" pitchFamily="2" charset="-78"/>
              </a:rPr>
              <a:t>عمق الروابط التاريخية بين المغرب وصحرائه</a:t>
            </a:r>
            <a:r>
              <a:rPr lang="ar-SA" altLang="fr-FR" sz="2400" b="1" dirty="0">
                <a:cs typeface="Al-Hadith1" pitchFamily="2" charset="-78"/>
              </a:rPr>
              <a:t>.</a:t>
            </a:r>
            <a:endParaRPr lang="ar-SA" altLang="fr-FR" sz="1600" b="1" dirty="0">
              <a:cs typeface="Al-Hadith1" pitchFamily="2" charset="-78"/>
            </a:endParaRPr>
          </a:p>
          <a:p>
            <a:pPr algn="r" rtl="1"/>
            <a:endParaRPr lang="ar-SA" altLang="fr-FR" sz="1400" dirty="0">
              <a:solidFill>
                <a:srgbClr val="FF0000"/>
              </a:solidFill>
              <a:cs typeface="Al-Hadith1" pitchFamily="2" charset="-78"/>
            </a:endParaRPr>
          </a:p>
          <a:p>
            <a:pPr algn="r" rtl="1"/>
            <a:endParaRPr lang="ar-SA" altLang="fr-FR" sz="1400" dirty="0">
              <a:solidFill>
                <a:srgbClr val="FF0000"/>
              </a:solidFill>
              <a:cs typeface="Al-Hadith1" pitchFamily="2" charset="-78"/>
            </a:endParaRPr>
          </a:p>
          <a:p>
            <a:pPr algn="r" rtl="1"/>
            <a:endParaRPr lang="ar-SA" altLang="fr-FR" sz="1400" dirty="0">
              <a:solidFill>
                <a:srgbClr val="FF0000"/>
              </a:solidFill>
              <a:cs typeface="Al-Hadith1" pitchFamily="2" charset="-78"/>
            </a:endParaRPr>
          </a:p>
          <a:p>
            <a:pPr algn="r" rtl="1"/>
            <a:endParaRPr lang="fr-FR" altLang="fr-FR" sz="1400" dirty="0">
              <a:solidFill>
                <a:srgbClr val="FF0000"/>
              </a:solidFill>
              <a:cs typeface="Al-Hadith1" pitchFamily="2" charset="-78"/>
            </a:endParaRP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260350" y="1957388"/>
            <a:ext cx="76327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altLang="fr-FR" sz="2400" b="1" dirty="0"/>
              <a:t>2</a:t>
            </a:r>
            <a:r>
              <a:rPr lang="ar-SA" altLang="fr-FR" dirty="0">
                <a:cs typeface="Al-Hadith1" pitchFamily="2" charset="-78"/>
              </a:rPr>
              <a:t> - </a:t>
            </a:r>
            <a:r>
              <a:rPr lang="ar-SA" altLang="fr-FR" dirty="0" err="1">
                <a:cs typeface="Al-Hadith1" pitchFamily="2" charset="-78"/>
              </a:rPr>
              <a:t>إستعمار</a:t>
            </a:r>
            <a:r>
              <a:rPr lang="ar-SA" altLang="fr-FR" dirty="0">
                <a:cs typeface="Al-Hadith1" pitchFamily="2" charset="-78"/>
              </a:rPr>
              <a:t> المغرب و نضاله من أجل تحقيق وحدته و </a:t>
            </a:r>
            <a:r>
              <a:rPr lang="ar-SA" altLang="fr-FR" dirty="0" err="1">
                <a:cs typeface="Al-Hadith1" pitchFamily="2" charset="-78"/>
              </a:rPr>
              <a:t>إستقلاله</a:t>
            </a:r>
            <a:r>
              <a:rPr lang="ar-SA" altLang="fr-FR" sz="2400" b="1" dirty="0"/>
              <a:t>.</a:t>
            </a:r>
          </a:p>
          <a:p>
            <a:pPr algn="r" rtl="1"/>
            <a:endParaRPr lang="ar-SA" altLang="fr-FR" sz="2400" b="1" dirty="0">
              <a:solidFill>
                <a:srgbClr val="FF0000"/>
              </a:solidFill>
            </a:endParaRPr>
          </a:p>
          <a:p>
            <a:pPr algn="r" rtl="1"/>
            <a:endParaRPr lang="fr-FR" altLang="fr-FR" sz="2400" b="1" dirty="0">
              <a:solidFill>
                <a:srgbClr val="FF0000"/>
              </a:solidFill>
            </a:endParaRPr>
          </a:p>
        </p:txBody>
      </p:sp>
      <p:sp>
        <p:nvSpPr>
          <p:cNvPr id="8197" name="Text Box 9"/>
          <p:cNvSpPr txBox="1">
            <a:spLocks noChangeArrowheads="1"/>
          </p:cNvSpPr>
          <p:nvPr/>
        </p:nvSpPr>
        <p:spPr bwMode="auto">
          <a:xfrm>
            <a:off x="7864475" y="26558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 altLang="fr-FR"/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1727200" y="2655888"/>
            <a:ext cx="6119813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altLang="fr-FR" sz="2400" dirty="0"/>
              <a:t>3 </a:t>
            </a:r>
            <a:r>
              <a:rPr lang="ar-SA" altLang="fr-FR" dirty="0">
                <a:cs typeface="Al-Hadith1" pitchFamily="2" charset="-78"/>
              </a:rPr>
              <a:t>- </a:t>
            </a:r>
            <a:r>
              <a:rPr lang="ar-MA" altLang="fr-FR" dirty="0">
                <a:cs typeface="Al-Hadith1" pitchFamily="2" charset="-78"/>
              </a:rPr>
              <a:t>مجهودات المغرب الدولية من اجل </a:t>
            </a:r>
            <a:r>
              <a:rPr lang="ar-MA" altLang="fr-FR" dirty="0" err="1">
                <a:cs typeface="Al-Hadith1" pitchFamily="2" charset="-78"/>
              </a:rPr>
              <a:t>إسترجاع</a:t>
            </a:r>
            <a:r>
              <a:rPr lang="ar-MA" altLang="fr-FR" dirty="0">
                <a:cs typeface="Al-Hadith1" pitchFamily="2" charset="-78"/>
              </a:rPr>
              <a:t> صحرائه</a:t>
            </a:r>
            <a:r>
              <a:rPr lang="ar-SA" altLang="fr-FR" dirty="0">
                <a:cs typeface="Al-Hadith1" pitchFamily="2" charset="-78"/>
              </a:rPr>
              <a:t>.</a:t>
            </a:r>
          </a:p>
          <a:p>
            <a:pPr algn="r" rtl="1"/>
            <a:endParaRPr lang="fr-FR" altLang="fr-FR" sz="2400" b="1" dirty="0">
              <a:solidFill>
                <a:srgbClr val="FF0000"/>
              </a:solidFill>
            </a:endParaRPr>
          </a:p>
          <a:p>
            <a:pPr algn="r" rtl="1"/>
            <a:r>
              <a:rPr lang="ar-SA" altLang="fr-FR" dirty="0"/>
              <a:t>.</a:t>
            </a:r>
            <a:endParaRPr lang="fr-FR" altLang="fr-FR" dirty="0"/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333375" y="3449638"/>
            <a:ext cx="748665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altLang="fr-FR">
                <a:cs typeface="Al-Hadith1" pitchFamily="2" charset="-78"/>
              </a:rPr>
              <a:t>  4- المسيرة الخضراء خيار سلمي لإستكمال الوحدة الترابية.</a:t>
            </a:r>
          </a:p>
          <a:p>
            <a:pPr algn="r" rtl="1"/>
            <a:endParaRPr lang="fr-FR" altLang="fr-FR" sz="2400" b="1">
              <a:solidFill>
                <a:srgbClr val="FF0000"/>
              </a:solidFill>
            </a:endParaRPr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5965825" y="4005263"/>
            <a:ext cx="189865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altLang="fr-FR" sz="2400"/>
              <a:t>5</a:t>
            </a:r>
            <a:r>
              <a:rPr lang="ar-SA" altLang="fr-FR">
                <a:cs typeface="Al-Hadith1" pitchFamily="2" charset="-78"/>
              </a:rPr>
              <a:t> - </a:t>
            </a:r>
            <a:r>
              <a:rPr lang="ar-MA" altLang="fr-FR">
                <a:cs typeface="Al-Hadith1" pitchFamily="2" charset="-78"/>
              </a:rPr>
              <a:t>إنجازات المسيرة</a:t>
            </a:r>
            <a:r>
              <a:rPr lang="ar-SA" altLang="fr-FR" sz="2400" b="1"/>
              <a:t>.</a:t>
            </a:r>
            <a:r>
              <a:rPr lang="fr-FR" altLang="fr-FR"/>
              <a:t> </a:t>
            </a:r>
            <a:endParaRPr lang="ar-SA" altLang="fr-FR"/>
          </a:p>
          <a:p>
            <a:pPr algn="r" rtl="1"/>
            <a:endParaRPr lang="fr-FR" altLang="fr-FR"/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6116638" y="4743450"/>
            <a:ext cx="173037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altLang="fr-FR">
                <a:cs typeface="Al-Hadith1" pitchFamily="2" charset="-78"/>
              </a:rPr>
              <a:t> 6 -</a:t>
            </a:r>
            <a:r>
              <a:rPr lang="ar-MA" altLang="fr-FR">
                <a:cs typeface="Al-Hadith1" pitchFamily="2" charset="-78"/>
              </a:rPr>
              <a:t>أهمية المسيرة</a:t>
            </a:r>
            <a:r>
              <a:rPr lang="ar-SA" altLang="fr-FR">
                <a:cs typeface="Al-Hadith1" pitchFamily="2" charset="-78"/>
              </a:rPr>
              <a:t>.</a:t>
            </a:r>
            <a:endParaRPr lang="fr-FR" altLang="fr-FR">
              <a:cs typeface="Al-Hadith1" pitchFamily="2" charset="-78"/>
            </a:endParaRPr>
          </a:p>
          <a:p>
            <a:pPr algn="r" rtl="1"/>
            <a:endParaRPr lang="fr-FR" altLang="fr-FR" sz="2400"/>
          </a:p>
        </p:txBody>
      </p:sp>
      <p:sp>
        <p:nvSpPr>
          <p:cNvPr id="8202" name="Text Box 14"/>
          <p:cNvSpPr txBox="1">
            <a:spLocks noChangeArrowheads="1"/>
          </p:cNvSpPr>
          <p:nvPr/>
        </p:nvSpPr>
        <p:spPr bwMode="auto">
          <a:xfrm>
            <a:off x="468313" y="238125"/>
            <a:ext cx="77755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MA" altLang="fr-FR" sz="4400" b="1" u="sng">
                <a:solidFill>
                  <a:srgbClr val="FF0000"/>
                </a:solidFill>
                <a:cs typeface="Al-Mothnna" pitchFamily="2" charset="-78"/>
              </a:rPr>
              <a:t>محاور العرض</a:t>
            </a:r>
            <a:endParaRPr lang="fr-FR" altLang="fr-FR" sz="4400" b="1" u="sng">
              <a:solidFill>
                <a:srgbClr val="FF0000"/>
              </a:solidFill>
              <a:cs typeface="Al-Mothnna" pitchFamily="2" charset="-78"/>
            </a:endParaRPr>
          </a:p>
        </p:txBody>
      </p:sp>
      <p:sp>
        <p:nvSpPr>
          <p:cNvPr id="8203" name="Text Box 15"/>
          <p:cNvSpPr txBox="1">
            <a:spLocks noChangeArrowheads="1"/>
          </p:cNvSpPr>
          <p:nvPr/>
        </p:nvSpPr>
        <p:spPr bwMode="auto">
          <a:xfrm>
            <a:off x="5272088" y="1289050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ar-SA" altLang="fr-FR"/>
          </a:p>
          <a:p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7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/>
      <p:bldP spid="27654" grpId="0"/>
      <p:bldP spid="27658" grpId="0"/>
      <p:bldP spid="27659" grpId="0"/>
      <p:bldP spid="276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2120900" y="333375"/>
            <a:ext cx="63357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MA" altLang="fr-FR" sz="3200">
                <a:solidFill>
                  <a:srgbClr val="FFFF00"/>
                </a:solidFill>
                <a:latin typeface="AlRaiMedia-Black" pitchFamily="34" charset="-78"/>
                <a:cs typeface="AlRaiMedia-Black" pitchFamily="34" charset="-78"/>
              </a:rPr>
              <a:t>عمق الروابط التاريخية بين المغرب وصحرائه.</a:t>
            </a:r>
            <a:endParaRPr lang="fr-FR" altLang="fr-FR" sz="3200">
              <a:solidFill>
                <a:srgbClr val="FFFF00"/>
              </a:solidFill>
              <a:latin typeface="AlRaiMedia-Black" pitchFamily="34" charset="-78"/>
              <a:cs typeface="AlRaiMedia-Black" pitchFamily="34" charset="-78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2771775" y="1557338"/>
            <a:ext cx="57610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MA" altLang="fr-FR" sz="2000" dirty="0">
                <a:solidFill>
                  <a:schemeClr val="bg1"/>
                </a:solidFill>
                <a:cs typeface="Al-Hadith1" pitchFamily="2" charset="-78"/>
              </a:rPr>
              <a:t>- يوجد </a:t>
            </a:r>
            <a:r>
              <a:rPr lang="ar-SA" altLang="fr-FR" sz="2000" dirty="0">
                <a:solidFill>
                  <a:schemeClr val="bg1"/>
                </a:solidFill>
                <a:cs typeface="Al-Hadith1" pitchFamily="2" charset="-78"/>
              </a:rPr>
              <a:t>إ</a:t>
            </a:r>
            <a:r>
              <a:rPr lang="ar-MA" altLang="fr-FR" sz="2000" dirty="0" err="1">
                <a:solidFill>
                  <a:schemeClr val="bg1"/>
                </a:solidFill>
                <a:cs typeface="Al-Hadith1" pitchFamily="2" charset="-78"/>
              </a:rPr>
              <a:t>رتباط</a:t>
            </a:r>
            <a:r>
              <a:rPr lang="ar-MA" altLang="fr-FR" sz="2000" dirty="0">
                <a:solidFill>
                  <a:schemeClr val="bg1"/>
                </a:solidFill>
                <a:cs typeface="Al-Hadith1" pitchFamily="2" charset="-78"/>
              </a:rPr>
              <a:t>  تاريخي متجذر منذ القدم حسب شهادات مؤرخي الفترة الكلاسيكية مثل هيرودوت وسترابون خلال القرن 2 ق م :</a:t>
            </a:r>
            <a:endParaRPr lang="fr-FR" altLang="fr-FR" sz="2000" dirty="0">
              <a:solidFill>
                <a:schemeClr val="bg1"/>
              </a:solidFill>
              <a:cs typeface="Al-Hadith1" pitchFamily="2" charset="-78"/>
            </a:endParaRP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3132138" y="2708275"/>
            <a:ext cx="54006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MA" altLang="fr-FR" sz="2000">
                <a:solidFill>
                  <a:schemeClr val="bg1"/>
                </a:solidFill>
                <a:cs typeface="Al-Hadith1" pitchFamily="2" charset="-78"/>
              </a:rPr>
              <a:t>- هيرودوت الذي تحدث عن رحلة حانون القرطاجي باعتبارها أول رحلة تاريخية خلال القرن 5 ق </a:t>
            </a:r>
            <a:r>
              <a:rPr lang="ar-SA" altLang="fr-FR" sz="2000">
                <a:solidFill>
                  <a:schemeClr val="bg1"/>
                </a:solidFill>
                <a:cs typeface="Al-Hadith1" pitchFamily="2" charset="-78"/>
              </a:rPr>
              <a:t>.</a:t>
            </a:r>
            <a:r>
              <a:rPr lang="ar-MA" altLang="fr-FR" sz="2000">
                <a:solidFill>
                  <a:schemeClr val="bg1"/>
                </a:solidFill>
                <a:cs typeface="Al-Hadith1" pitchFamily="2" charset="-78"/>
              </a:rPr>
              <a:t>م</a:t>
            </a:r>
            <a:r>
              <a:rPr lang="ar-SA" altLang="fr-FR" sz="2000">
                <a:solidFill>
                  <a:schemeClr val="bg1"/>
                </a:solidFill>
                <a:cs typeface="Al-Hadith1" pitchFamily="2" charset="-78"/>
              </a:rPr>
              <a:t> </a:t>
            </a:r>
            <a:r>
              <a:rPr lang="ar-MA" altLang="fr-FR" sz="2000">
                <a:solidFill>
                  <a:schemeClr val="bg1"/>
                </a:solidFill>
                <a:cs typeface="Al-Hadith1" pitchFamily="2" charset="-78"/>
              </a:rPr>
              <a:t> حددت الأبعاد الجغرافية لخريطة المغرب بما فيها صحراؤه.</a:t>
            </a:r>
            <a:endParaRPr lang="fr-FR" altLang="fr-FR" sz="2000">
              <a:solidFill>
                <a:schemeClr val="bg1"/>
              </a:solidFill>
              <a:cs typeface="Al-Hadith1" pitchFamily="2" charset="-78"/>
            </a:endParaRP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2916238" y="4149725"/>
            <a:ext cx="547211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MA" altLang="fr-FR" sz="2000">
                <a:solidFill>
                  <a:schemeClr val="bg1"/>
                </a:solidFill>
                <a:cs typeface="Al-Hadith1" pitchFamily="2" charset="-78"/>
              </a:rPr>
              <a:t> - سترابون الذي قسم المغرب في كتاباته التاريخية إلى ثلاث وحدات متماسكة:</a:t>
            </a:r>
          </a:p>
          <a:p>
            <a:pPr algn="r" rtl="1"/>
            <a:r>
              <a:rPr lang="ar-MA" altLang="fr-FR" sz="2000">
                <a:solidFill>
                  <a:schemeClr val="bg1"/>
                </a:solidFill>
                <a:cs typeface="Al-Hadith1" pitchFamily="2" charset="-78"/>
              </a:rPr>
              <a:t>   الليبيون في الشمال و الجتوليون في الصحراء و الإيثبيون في أطراف الصحراء.</a:t>
            </a:r>
            <a:endParaRPr lang="fr-FR" altLang="fr-FR" sz="2000">
              <a:solidFill>
                <a:schemeClr val="bg1"/>
              </a:solidFill>
              <a:cs typeface="Al-Hadith1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  <p:bldP spid="2053" grpId="0"/>
      <p:bldP spid="2054" grpId="0"/>
      <p:bldP spid="20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1258888" y="620713"/>
            <a:ext cx="68421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0" y="333375"/>
            <a:ext cx="9144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MA" altLang="fr-FR" b="1">
                <a:solidFill>
                  <a:srgbClr val="0000CC"/>
                </a:solidFill>
                <a:cs typeface="AL-Sayf" pitchFamily="2" charset="-78"/>
              </a:rPr>
              <a:t>خلال  المرحلة الاسلامية تعززت الروابط السياسية و الاجتماعية و الاقتصادية بين المغرب وصحراءه</a:t>
            </a:r>
            <a:r>
              <a:rPr lang="fr-FR" altLang="fr-FR" b="1">
                <a:solidFill>
                  <a:srgbClr val="0000CC"/>
                </a:solidFill>
                <a:cs typeface="AL-Sayf" pitchFamily="2" charset="-78"/>
              </a:rPr>
              <a:t> </a:t>
            </a:r>
            <a:r>
              <a:rPr lang="ar-MA" altLang="fr-FR" b="1">
                <a:solidFill>
                  <a:srgbClr val="0000CC"/>
                </a:solidFill>
                <a:cs typeface="AL-Sayf" pitchFamily="2" charset="-78"/>
              </a:rPr>
              <a:t> بسبب:</a:t>
            </a:r>
            <a:r>
              <a:rPr lang="ar-MA" altLang="fr-FR">
                <a:solidFill>
                  <a:srgbClr val="0000CC"/>
                </a:solidFill>
                <a:cs typeface="AL-Sayf" pitchFamily="2" charset="-78"/>
              </a:rPr>
              <a:t> </a:t>
            </a:r>
            <a:endParaRPr lang="fr-FR" altLang="fr-FR">
              <a:solidFill>
                <a:srgbClr val="0000CC"/>
              </a:solidFill>
              <a:cs typeface="AL-Sayf" pitchFamily="2" charset="-78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1735138" y="987425"/>
            <a:ext cx="63373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MA" altLang="fr-FR" sz="1200">
                <a:latin typeface="DIN Next Arabic" pitchFamily="50" charset="-78"/>
                <a:cs typeface="Al-Hadith1" pitchFamily="2" charset="-78"/>
              </a:rPr>
              <a:t>- انتشار الاسلام خلال القرن السابع الميلادي.</a:t>
            </a:r>
            <a:endParaRPr lang="fr-FR" altLang="fr-FR" sz="1200">
              <a:latin typeface="DIN Next Arabic" pitchFamily="50" charset="-78"/>
              <a:cs typeface="Al-Hadith1" pitchFamily="2" charset="-78"/>
            </a:endParaRP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-354013" y="1419225"/>
            <a:ext cx="8424863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85750" indent="-285750" algn="r" rtl="1" eaLnBrk="1" hangingPunct="1">
              <a:spcBef>
                <a:spcPct val="50000"/>
              </a:spcBef>
              <a:buFontTx/>
              <a:buChar char="-"/>
              <a:defRPr/>
            </a:pPr>
            <a:r>
              <a:rPr lang="ar-MA" altLang="fr-FR" sz="1400" dirty="0" smtClean="0">
                <a:latin typeface="DIN Next Arabic" pitchFamily="50" charset="-78"/>
                <a:cs typeface="Al-Hadith1" pitchFamily="2" charset="-78"/>
              </a:rPr>
              <a:t>قيام قوى سياسية(</a:t>
            </a:r>
            <a:r>
              <a:rPr lang="ar-MA" altLang="fr-FR" sz="1400" dirty="0" err="1" smtClean="0">
                <a:latin typeface="DIN Next Arabic" pitchFamily="50" charset="-78"/>
                <a:cs typeface="Al-Hadith1" pitchFamily="2" charset="-78"/>
              </a:rPr>
              <a:t>المرابطين،الموحدين</a:t>
            </a:r>
            <a:r>
              <a:rPr lang="ar-MA" altLang="fr-FR" sz="1400" dirty="0" smtClean="0">
                <a:latin typeface="DIN Next Arabic" pitchFamily="50" charset="-78"/>
                <a:cs typeface="Al-Hadith1" pitchFamily="2" charset="-78"/>
              </a:rPr>
              <a:t>، </a:t>
            </a:r>
            <a:r>
              <a:rPr lang="ar-MA" altLang="fr-FR" sz="1400" dirty="0" err="1" smtClean="0">
                <a:latin typeface="DIN Next Arabic" pitchFamily="50" charset="-78"/>
                <a:cs typeface="Al-Hadith1" pitchFamily="2" charset="-78"/>
              </a:rPr>
              <a:t>المرينين</a:t>
            </a:r>
            <a:r>
              <a:rPr lang="ar-MA" altLang="fr-FR" sz="1400" dirty="0" smtClean="0">
                <a:latin typeface="DIN Next Arabic" pitchFamily="50" charset="-78"/>
                <a:cs typeface="Al-Hadith1" pitchFamily="2" charset="-78"/>
              </a:rPr>
              <a:t>، السعدين، العلويين )</a:t>
            </a:r>
            <a:endParaRPr lang="fr-FR" altLang="fr-FR" sz="1400" dirty="0" smtClean="0">
              <a:latin typeface="DIN Next Arabic" pitchFamily="50" charset="-78"/>
              <a:cs typeface="Al-Hadith1" pitchFamily="2" charset="-78"/>
            </a:endParaRPr>
          </a:p>
          <a:p>
            <a:pPr algn="r" rtl="1" eaLnBrk="1" hangingPunct="1">
              <a:spcBef>
                <a:spcPct val="50000"/>
              </a:spcBef>
              <a:defRPr/>
            </a:pPr>
            <a:r>
              <a:rPr lang="ar-MA" altLang="fr-FR" sz="1400" dirty="0" smtClean="0">
                <a:latin typeface="DIN Next Arabic" pitchFamily="50" charset="-78"/>
                <a:cs typeface="Al-Hadith1" pitchFamily="2" charset="-78"/>
              </a:rPr>
              <a:t>من عمق الصحراء و من أطرافها حاملة مشروع توحيد المغرب.</a:t>
            </a:r>
            <a:endParaRPr lang="fr-FR" altLang="fr-FR" sz="1400" dirty="0" smtClean="0">
              <a:latin typeface="DIN Next Arabic" pitchFamily="50" charset="-78"/>
              <a:cs typeface="Al-Hadith1" pitchFamily="2" charset="-78"/>
            </a:endParaRP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727075" y="2293938"/>
            <a:ext cx="73453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MA" altLang="fr-FR" sz="1400">
                <a:latin typeface="DIN Next Arabic" pitchFamily="50" charset="-78"/>
                <a:cs typeface="Al-Hadith1" pitchFamily="2" charset="-78"/>
              </a:rPr>
              <a:t>- وجود روابط اقتصادية فيما عرف تا ريخيا بتجارة السودان.</a:t>
            </a:r>
            <a:endParaRPr lang="fr-FR" altLang="fr-FR" sz="1400">
              <a:latin typeface="DIN Next Arabic" pitchFamily="50" charset="-78"/>
              <a:cs typeface="Al-Hadith1" pitchFamily="2" charset="-78"/>
            </a:endParaRP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438150" y="2716213"/>
            <a:ext cx="7632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MA" altLang="fr-FR" sz="1400">
                <a:latin typeface="DIN Next Arabic" pitchFamily="50" charset="-78"/>
                <a:cs typeface="Al-Hadith1" pitchFamily="2" charset="-78"/>
              </a:rPr>
              <a:t>- انتشار المذهب المالكي و الطرائق الصوفية المغربية  وتنظيم رحلات الحج.</a:t>
            </a:r>
            <a:endParaRPr lang="fr-FR" altLang="fr-FR" sz="1400">
              <a:latin typeface="DIN Next Arabic" pitchFamily="50" charset="-78"/>
              <a:cs typeface="Al-Hadith1" pitchFamily="2" charset="-78"/>
            </a:endParaRP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222250" y="4948238"/>
            <a:ext cx="770572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MA" altLang="fr-FR" sz="1400">
                <a:latin typeface="DIN Next Arabic" pitchFamily="50" charset="-78"/>
                <a:cs typeface="Al-Hadith1" pitchFamily="2" charset="-78"/>
              </a:rPr>
              <a:t>هذه الوحدة و التماسك </a:t>
            </a:r>
            <a:r>
              <a:rPr lang="ar-SA" altLang="fr-FR" sz="1400">
                <a:latin typeface="DIN Next Arabic" pitchFamily="50" charset="-78"/>
                <a:cs typeface="Al-Hadith1" pitchFamily="2" charset="-78"/>
              </a:rPr>
              <a:t>إ</a:t>
            </a:r>
            <a:r>
              <a:rPr lang="ar-MA" altLang="fr-FR" sz="1400">
                <a:latin typeface="DIN Next Arabic" pitchFamily="50" charset="-78"/>
                <a:cs typeface="Al-Hadith1" pitchFamily="2" charset="-78"/>
              </a:rPr>
              <a:t>ستمرت حتى القرن التاسع عشر بحيث تعرض المغرب و</a:t>
            </a:r>
            <a:r>
              <a:rPr lang="ar-SA" altLang="fr-FR" sz="1400">
                <a:latin typeface="DIN Next Arabic" pitchFamily="50" charset="-78"/>
                <a:cs typeface="Al-Hadith1" pitchFamily="2" charset="-78"/>
              </a:rPr>
              <a:t> إفريقيا كافة</a:t>
            </a:r>
            <a:r>
              <a:rPr lang="ar-MA" altLang="fr-FR" sz="1400">
                <a:latin typeface="DIN Next Arabic" pitchFamily="50" charset="-78"/>
                <a:cs typeface="Al-Hadith1" pitchFamily="2" charset="-78"/>
              </a:rPr>
              <a:t> لحملة استعمارية وخاصة بعد احتلال مالي1827م والجزائر 1830م . قادتها دول إمبريالية مثل فرنسا وبريطانيا ألمانيا و إسبانيا.. فأدى ذلك الى</a:t>
            </a:r>
            <a:r>
              <a:rPr lang="ar-SA" altLang="fr-FR" sz="1400">
                <a:latin typeface="DIN Next Arabic" pitchFamily="50" charset="-78"/>
                <a:cs typeface="Al-Hadith1" pitchFamily="2" charset="-78"/>
              </a:rPr>
              <a:t> فقدان المغرب لإستقلاله</a:t>
            </a:r>
            <a:r>
              <a:rPr lang="ar-MA" altLang="fr-FR" sz="1400">
                <a:latin typeface="DIN Next Arabic" pitchFamily="50" charset="-78"/>
                <a:cs typeface="Al-Hadith1" pitchFamily="2" charset="-78"/>
              </a:rPr>
              <a:t> </a:t>
            </a:r>
            <a:r>
              <a:rPr lang="ar-SA" altLang="fr-FR" sz="1400">
                <a:latin typeface="DIN Next Arabic" pitchFamily="50" charset="-78"/>
                <a:cs typeface="Al-Hadith1" pitchFamily="2" charset="-78"/>
              </a:rPr>
              <a:t> و</a:t>
            </a:r>
            <a:r>
              <a:rPr lang="ar-MA" altLang="fr-FR" sz="1400">
                <a:latin typeface="DIN Next Arabic" pitchFamily="50" charset="-78"/>
                <a:cs typeface="Al-Hadith1" pitchFamily="2" charset="-78"/>
              </a:rPr>
              <a:t>تمزيق </a:t>
            </a:r>
            <a:r>
              <a:rPr lang="ar-SA" altLang="fr-FR" sz="1400">
                <a:latin typeface="DIN Next Arabic" pitchFamily="50" charset="-78"/>
                <a:cs typeface="Al-Hadith1" pitchFamily="2" charset="-78"/>
              </a:rPr>
              <a:t>و</a:t>
            </a:r>
            <a:r>
              <a:rPr lang="ar-MA" altLang="fr-FR" sz="1400">
                <a:latin typeface="DIN Next Arabic" pitchFamily="50" charset="-78"/>
                <a:cs typeface="Al-Hadith1" pitchFamily="2" charset="-78"/>
              </a:rPr>
              <a:t>حد</a:t>
            </a:r>
            <a:r>
              <a:rPr lang="ar-SA" altLang="fr-FR" sz="1400">
                <a:latin typeface="DIN Next Arabic" pitchFamily="50" charset="-78"/>
                <a:cs typeface="Al-Hadith1" pitchFamily="2" charset="-78"/>
              </a:rPr>
              <a:t>ته</a:t>
            </a:r>
            <a:r>
              <a:rPr lang="ar-MA" altLang="fr-FR" sz="1400">
                <a:latin typeface="DIN Next Arabic" pitchFamily="50" charset="-78"/>
                <a:cs typeface="Al-Hadith1" pitchFamily="2" charset="-78"/>
              </a:rPr>
              <a:t> </a:t>
            </a:r>
            <a:r>
              <a:rPr lang="ar-SA" altLang="fr-FR" sz="1400">
                <a:latin typeface="DIN Next Arabic" pitchFamily="50" charset="-78"/>
                <a:cs typeface="Al-Hadith1" pitchFamily="2" charset="-78"/>
              </a:rPr>
              <a:t>الترابية سنة 1912 م</a:t>
            </a:r>
            <a:r>
              <a:rPr lang="ar-MA" altLang="fr-FR" sz="1400">
                <a:latin typeface="DIN Next Arabic" pitchFamily="50" charset="-78"/>
                <a:cs typeface="Al-Hadith1" pitchFamily="2" charset="-78"/>
              </a:rPr>
              <a:t>.</a:t>
            </a:r>
            <a:endParaRPr lang="fr-FR" altLang="fr-FR" sz="1400">
              <a:latin typeface="DIN Next Arabic" pitchFamily="50" charset="-78"/>
              <a:cs typeface="Al-Hadith1" pitchFamily="2" charset="-78"/>
            </a:endParaRPr>
          </a:p>
        </p:txBody>
      </p:sp>
      <p:sp>
        <p:nvSpPr>
          <p:cNvPr id="4108" name="AutoShape 12"/>
          <p:cNvSpPr>
            <a:spLocks noChangeArrowheads="1"/>
          </p:cNvSpPr>
          <p:nvPr/>
        </p:nvSpPr>
        <p:spPr bwMode="auto">
          <a:xfrm rot="16200000">
            <a:off x="3646488" y="3360738"/>
            <a:ext cx="857250" cy="1727200"/>
          </a:xfrm>
          <a:prstGeom prst="left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fr-FR" altLang="fr-FR" sz="1100">
              <a:latin typeface="DIN Next Arabic" pitchFamily="50" charset="-78"/>
              <a:cs typeface="Al-Hadith1" pitchFamily="2" charset="-78"/>
            </a:endParaRP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3175000" y="3290888"/>
            <a:ext cx="12969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MA" altLang="fr-FR" sz="1600">
                <a:solidFill>
                  <a:srgbClr val="0000CC"/>
                </a:solidFill>
                <a:latin typeface="DIN Next Arabic" pitchFamily="50" charset="-78"/>
                <a:cs typeface="Al-Hadith1" pitchFamily="2" charset="-78"/>
              </a:rPr>
              <a:t>الحصيلة</a:t>
            </a:r>
            <a:endParaRPr lang="fr-FR" altLang="fr-FR" sz="1600">
              <a:solidFill>
                <a:srgbClr val="0000CC"/>
              </a:solidFill>
              <a:latin typeface="DIN Next Arabic" pitchFamily="50" charset="-78"/>
              <a:cs typeface="Al-Hadith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  <p:bldP spid="4102" grpId="0"/>
      <p:bldP spid="4103" grpId="0"/>
      <p:bldP spid="4104" grpId="0"/>
      <p:bldP spid="4106" grpId="0"/>
      <p:bldP spid="4108" grpId="0" animBg="1"/>
      <p:bldP spid="410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ProtectoradoMarruec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476250"/>
            <a:ext cx="8893175" cy="638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8"/>
          <p:cNvSpPr>
            <a:spLocks noChangeArrowheads="1"/>
          </p:cNvSpPr>
          <p:nvPr/>
        </p:nvSpPr>
        <p:spPr bwMode="auto">
          <a:xfrm>
            <a:off x="900113" y="-100013"/>
            <a:ext cx="69992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altLang="fr-FR" sz="3200" b="1">
                <a:solidFill>
                  <a:srgbClr val="FF0000"/>
                </a:solidFill>
                <a:latin typeface="AlRaiMedia-Black" pitchFamily="34" charset="-78"/>
                <a:cs typeface="AlRaiMedia-Black" pitchFamily="34" charset="-78"/>
              </a:rPr>
              <a:t>وضعية السياسية للمغرب بعد1912 م تاريخ الحماية</a:t>
            </a:r>
            <a:endParaRPr lang="fr-FR" altLang="fr-FR" sz="3200" b="1">
              <a:solidFill>
                <a:srgbClr val="FF0000"/>
              </a:solidFill>
              <a:latin typeface="AlRaiMedia-Black" pitchFamily="34" charset="-78"/>
              <a:cs typeface="AlRaiMedia-Black" pitchFamily="34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23850" y="404813"/>
            <a:ext cx="78486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MA" altLang="fr-FR" sz="3200" b="1">
                <a:solidFill>
                  <a:srgbClr val="FF0000"/>
                </a:solidFill>
              </a:rPr>
              <a:t>ن</a:t>
            </a:r>
            <a:r>
              <a:rPr lang="ar-SA" altLang="fr-FR" sz="3200" b="1">
                <a:solidFill>
                  <a:srgbClr val="FF0000"/>
                </a:solidFill>
              </a:rPr>
              <a:t>ا</a:t>
            </a:r>
            <a:r>
              <a:rPr lang="ar-MA" altLang="fr-FR" sz="3200" b="1">
                <a:solidFill>
                  <a:srgbClr val="FF0000"/>
                </a:solidFill>
              </a:rPr>
              <a:t>ضل المغرب بطرق مختلفة من أجل تحقيق استقلاله:</a:t>
            </a:r>
            <a:r>
              <a:rPr lang="ar-MA" altLang="fr-FR" sz="3200">
                <a:solidFill>
                  <a:srgbClr val="FF0000"/>
                </a:solidFill>
              </a:rPr>
              <a:t> </a:t>
            </a:r>
            <a:endParaRPr lang="fr-FR" altLang="fr-FR" sz="3200">
              <a:solidFill>
                <a:srgbClr val="FF0000"/>
              </a:solidFill>
            </a:endParaRPr>
          </a:p>
        </p:txBody>
      </p:sp>
      <p:sp>
        <p:nvSpPr>
          <p:cNvPr id="12291" name="Text Box 5"/>
          <p:cNvSpPr txBox="1">
            <a:spLocks noChangeArrowheads="1"/>
          </p:cNvSpPr>
          <p:nvPr/>
        </p:nvSpPr>
        <p:spPr bwMode="auto">
          <a:xfrm>
            <a:off x="2627313" y="1341438"/>
            <a:ext cx="48974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MA" altLang="fr-FR"/>
              <a:t>- </a:t>
            </a:r>
            <a:endParaRPr lang="fr-FR" altLang="fr-FR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692275" y="1268413"/>
            <a:ext cx="5976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MA" altLang="fr-FR" sz="2400" b="1"/>
              <a:t>- المقاومة السيا</a:t>
            </a:r>
            <a:r>
              <a:rPr lang="fr-FR" altLang="fr-FR" sz="2400" b="1"/>
              <a:t> </a:t>
            </a:r>
            <a:r>
              <a:rPr lang="ar-MA" altLang="fr-FR" sz="2400" b="1"/>
              <a:t>سية من </a:t>
            </a:r>
            <a:r>
              <a:rPr lang="ar-SA" altLang="fr-FR" sz="2400" b="1"/>
              <a:t>ق</a:t>
            </a:r>
            <a:r>
              <a:rPr lang="ar-MA" altLang="fr-FR" sz="2400" b="1"/>
              <a:t>بل الحركة الوطنية.</a:t>
            </a:r>
            <a:r>
              <a:rPr lang="ar-MA" altLang="fr-FR" sz="2000" b="1"/>
              <a:t> </a:t>
            </a:r>
            <a:endParaRPr lang="fr-FR" altLang="fr-FR" sz="2000" b="1"/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1476375" y="1916113"/>
            <a:ext cx="6191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MA" altLang="fr-FR" sz="2400" b="1"/>
              <a:t>-</a:t>
            </a:r>
            <a:r>
              <a:rPr lang="ar-MA" altLang="fr-FR" sz="2400"/>
              <a:t> </a:t>
            </a:r>
            <a:r>
              <a:rPr lang="ar-MA" altLang="fr-FR" sz="2400" b="1"/>
              <a:t>المقاومة المسلحة من قبل الفدائيين وجيش التحرير. </a:t>
            </a:r>
            <a:endParaRPr lang="fr-FR" altLang="fr-FR" sz="2400" b="1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4932363" y="2420938"/>
            <a:ext cx="2735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MA" altLang="fr-FR" sz="2400" b="1"/>
              <a:t>- ثورة الملك والشعب</a:t>
            </a:r>
            <a:r>
              <a:rPr lang="ar-MA" altLang="fr-FR" sz="2400"/>
              <a:t>.</a:t>
            </a:r>
            <a:endParaRPr lang="fr-FR" altLang="fr-FR" sz="2400"/>
          </a:p>
        </p:txBody>
      </p:sp>
      <p:sp>
        <p:nvSpPr>
          <p:cNvPr id="7178" name="AutoShape 10"/>
          <p:cNvSpPr>
            <a:spLocks noChangeArrowheads="1"/>
          </p:cNvSpPr>
          <p:nvPr/>
        </p:nvSpPr>
        <p:spPr bwMode="auto">
          <a:xfrm rot="10800000">
            <a:off x="3924300" y="3698875"/>
            <a:ext cx="1293813" cy="1152525"/>
          </a:xfrm>
          <a:prstGeom prst="up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fr-FR" altLang="fr-FR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1476375" y="5157788"/>
            <a:ext cx="61198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MA" altLang="fr-FR" sz="2400" b="1"/>
              <a:t>حصول المغرب على الاستقلال </a:t>
            </a:r>
            <a:r>
              <a:rPr lang="ar-SA" altLang="fr-FR" sz="2400" b="1"/>
              <a:t>في</a:t>
            </a:r>
            <a:r>
              <a:rPr lang="fr-FR" altLang="fr-FR" sz="2400" b="1"/>
              <a:t> </a:t>
            </a:r>
            <a:r>
              <a:rPr lang="ar-SA" altLang="fr-FR" sz="2400" b="1"/>
              <a:t>18 نونبر1956م</a:t>
            </a:r>
            <a:r>
              <a:rPr lang="ar-MA" altLang="fr-FR" sz="2400" b="1"/>
              <a:t>،</a:t>
            </a:r>
            <a:r>
              <a:rPr lang="ar-SA" altLang="fr-FR" sz="2400" b="1"/>
              <a:t> </a:t>
            </a:r>
            <a:r>
              <a:rPr lang="ar-MA" altLang="fr-FR" sz="2400" b="1"/>
              <a:t>بعد أربعة وأربعين </a:t>
            </a:r>
            <a:r>
              <a:rPr lang="fr-FR" altLang="fr-FR" sz="2400" b="1"/>
              <a:t> </a:t>
            </a:r>
            <a:r>
              <a:rPr lang="ar-MA" altLang="fr-FR" sz="2400" b="1"/>
              <a:t>سنة من الاستعمار لكنه كان استقلال ناقصا</a:t>
            </a:r>
            <a:r>
              <a:rPr lang="fr-FR" altLang="fr-FR" sz="2400" b="1"/>
              <a:t>.</a:t>
            </a:r>
            <a:r>
              <a:rPr lang="ar-MA" altLang="fr-FR" sz="2000" b="1"/>
              <a:t>  </a:t>
            </a:r>
            <a:endParaRPr lang="fr-FR" altLang="fr-FR" sz="2000" b="1"/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2627313" y="3068638"/>
            <a:ext cx="259238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MA" altLang="fr-FR" sz="3200" b="1">
                <a:solidFill>
                  <a:srgbClr val="0000CC"/>
                </a:solidFill>
              </a:rPr>
              <a:t>الحصيلة</a:t>
            </a:r>
            <a:endParaRPr lang="fr-FR" altLang="fr-FR" sz="3200" b="1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7174" grpId="0"/>
      <p:bldP spid="7175" grpId="0"/>
      <p:bldP spid="7178" grpId="0" animBg="1"/>
      <p:bldP spid="717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Portail_SaharaOccidental_AR_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765175"/>
            <a:ext cx="6553200" cy="590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403350" y="188913"/>
            <a:ext cx="62642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MA" altLang="fr-FR" sz="3200" b="1">
                <a:solidFill>
                  <a:srgbClr val="FF0000"/>
                </a:solidFill>
              </a:rPr>
              <a:t>الوضعية السياسية للمغرب بعد 1956 م.</a:t>
            </a:r>
            <a:endParaRPr lang="fr-FR" altLang="fr-FR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6759696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88913"/>
            <a:ext cx="172720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 descr="drapeau_maro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2565400"/>
            <a:ext cx="22320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 descr="march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4476750"/>
            <a:ext cx="23812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 descr="franc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59563" y="260350"/>
            <a:ext cx="1944687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 descr="JC0L2CAL1L56UCAXFYYY6CA5KB9IDCA1G0N24CA72A3SZCALJ1T5RCA3MD29GCA1DVC3UCAAVLNH0CAS0ZEU2CADEES29CAGEW2YTCA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688" y="4581525"/>
            <a:ext cx="221932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9" descr="drapeau_espagn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16688" y="2565400"/>
            <a:ext cx="2306637" cy="160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7" name="Text Box 17"/>
          <p:cNvSpPr txBox="1">
            <a:spLocks noChangeArrowheads="1"/>
          </p:cNvSpPr>
          <p:nvPr/>
        </p:nvSpPr>
        <p:spPr bwMode="auto">
          <a:xfrm>
            <a:off x="2857500" y="2214563"/>
            <a:ext cx="352742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MA" altLang="fr-FR" sz="3200" b="1">
                <a:solidFill>
                  <a:srgbClr val="FF0000"/>
                </a:solidFill>
              </a:rPr>
              <a:t>احتدام الصراع السياسي بين المغرب واسبانيا حول الصحراء المغربية.</a:t>
            </a:r>
            <a:endParaRPr lang="fr-FR" altLang="fr-FR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755650" y="1268413"/>
            <a:ext cx="69135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MA" altLang="fr-FR" sz="2400" b="1"/>
              <a:t>- طرح المغرب قضية صحرائه على هيئة الأمم المتحدة فعالجتها لجنة (</a:t>
            </a:r>
            <a:r>
              <a:rPr lang="fr-FR" altLang="fr-FR" sz="2400" b="1"/>
              <a:t> </a:t>
            </a:r>
            <a:r>
              <a:rPr lang="ar-MA" altLang="fr-FR" sz="2400" b="1"/>
              <a:t>تصفية الاستعمار) سنة 1966 وأوصت بإجراء استفتاء في الصحراء تحث اشراف الأمم المتحدة</a:t>
            </a:r>
            <a:r>
              <a:rPr lang="ar-SA" altLang="fr-FR" sz="2400" b="1"/>
              <a:t> .</a:t>
            </a:r>
            <a:r>
              <a:rPr lang="ar-MA" altLang="fr-FR" sz="2400" b="1"/>
              <a:t> </a:t>
            </a:r>
            <a:endParaRPr lang="fr-FR" altLang="fr-FR" sz="2400" b="1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542925" y="2497138"/>
            <a:ext cx="7127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MA" altLang="fr-FR" sz="2400" b="1"/>
              <a:t>- في 1974 طرحت قضية الصحراء المغربية على أنظار محكمة العدل الدولية التي أكدت سيادة المغرب على الجنوب الصح</a:t>
            </a:r>
            <a:r>
              <a:rPr lang="ar-SA" altLang="fr-FR" sz="2400" b="1"/>
              <a:t>را</a:t>
            </a:r>
            <a:r>
              <a:rPr lang="ar-MA" altLang="fr-FR" sz="2400" b="1"/>
              <a:t>وي. </a:t>
            </a:r>
            <a:endParaRPr lang="fr-FR" altLang="fr-FR" sz="2400" b="1"/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363538" y="3573463"/>
            <a:ext cx="7416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MA" altLang="fr-FR" sz="2400" b="1"/>
              <a:t>- أمام تمادي الحكومة الاسبانية في مواقف الرفض لأية تسوية فإن جلالة الملك الحسن الثاني قد أعلن في أكتوبر 1975 عن تنظيم المسيرة الخضراء.</a:t>
            </a:r>
            <a:endParaRPr lang="fr-FR" altLang="fr-FR" sz="2400" b="1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539750" y="530225"/>
            <a:ext cx="75596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MA" altLang="fr-FR" sz="3200" b="1">
                <a:solidFill>
                  <a:srgbClr val="FF0000"/>
                </a:solidFill>
              </a:rPr>
              <a:t>مجهودات المغرب الدولية من اجل إسترجاع صحرائه</a:t>
            </a:r>
            <a:endParaRPr lang="fr-FR" altLang="fr-FR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2" grpId="0"/>
      <p:bldP spid="92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1475656" y="188640"/>
            <a:ext cx="5761038" cy="736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ar-MA" altLang="fr-FR" sz="3200" b="0" dirty="0" smtClean="0">
                <a:solidFill>
                  <a:srgbClr val="00B050"/>
                </a:solidFill>
                <a:cs typeface="Al-Hadith1" pitchFamily="2" charset="-78"/>
              </a:rPr>
              <a:t>أصول المشاركين في المسيرة الخضراء</a:t>
            </a:r>
            <a:endParaRPr lang="fr-FR" altLang="fr-FR" sz="3200" b="0" dirty="0" smtClean="0">
              <a:solidFill>
                <a:srgbClr val="00B050"/>
              </a:solidFill>
              <a:cs typeface="Al-Hadith1" pitchFamily="2" charset="-78"/>
            </a:endParaRPr>
          </a:p>
        </p:txBody>
      </p:sp>
      <p:sp>
        <p:nvSpPr>
          <p:cNvPr id="14341" name="Rectangle 5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107950" y="1268413"/>
            <a:ext cx="8002588" cy="676275"/>
          </a:xfrm>
        </p:spPr>
        <p:txBody>
          <a:bodyPr/>
          <a:lstStyle/>
          <a:p>
            <a:pPr algn="r" rtl="1">
              <a:lnSpc>
                <a:spcPct val="80000"/>
              </a:lnSpc>
              <a:buFont typeface="Wingdings" pitchFamily="2" charset="2"/>
              <a:buNone/>
            </a:pPr>
            <a:r>
              <a:rPr lang="ar-MA" sz="1600" smtClean="0">
                <a:cs typeface="Al-Hadith1" pitchFamily="2" charset="-78"/>
              </a:rPr>
              <a:t>    </a:t>
            </a:r>
            <a:r>
              <a:rPr lang="ar-SA" sz="1400" smtClean="0">
                <a:cs typeface="Al-Hadith1" pitchFamily="2" charset="-78"/>
              </a:rPr>
              <a:t>إ</a:t>
            </a:r>
            <a:r>
              <a:rPr lang="ar-MA" sz="1400" smtClean="0">
                <a:cs typeface="Al-Hadith1" pitchFamily="2" charset="-78"/>
              </a:rPr>
              <a:t>ندفعت في 6</a:t>
            </a:r>
            <a:r>
              <a:rPr lang="fr-FR" sz="1400" smtClean="0">
                <a:cs typeface="Al-Hadith1" pitchFamily="2" charset="-78"/>
              </a:rPr>
              <a:t> </a:t>
            </a:r>
            <a:r>
              <a:rPr lang="ar-MA" sz="1400" smtClean="0">
                <a:cs typeface="Al-Hadith1" pitchFamily="2" charset="-78"/>
              </a:rPr>
              <a:t> نونبر1975</a:t>
            </a:r>
            <a:r>
              <a:rPr lang="fr-FR" sz="1400" smtClean="0">
                <a:cs typeface="Al-Hadith1" pitchFamily="2" charset="-78"/>
              </a:rPr>
              <a:t> </a:t>
            </a:r>
            <a:r>
              <a:rPr lang="ar-MA" sz="1400" smtClean="0">
                <a:cs typeface="Al-Hadith1" pitchFamily="2" charset="-78"/>
              </a:rPr>
              <a:t>م 350.000 مغربي ومغربية من مختلف مناطق المغرب، ومن هذه الأعداد نجد:</a:t>
            </a:r>
            <a:endParaRPr lang="fr-FR" sz="1400" smtClean="0">
              <a:cs typeface="Al-Hadith1" pitchFamily="2" charset="-78"/>
            </a:endParaRPr>
          </a:p>
          <a:p>
            <a:pPr algn="r">
              <a:lnSpc>
                <a:spcPct val="80000"/>
              </a:lnSpc>
              <a:buFont typeface="Wingdings" pitchFamily="2" charset="2"/>
              <a:buNone/>
            </a:pPr>
            <a:r>
              <a:rPr lang="fr-FR" sz="1600" smtClean="0">
                <a:cs typeface="Al-Hadith1" pitchFamily="2" charset="-78"/>
              </a:rPr>
              <a:t> </a:t>
            </a:r>
            <a:r>
              <a:rPr lang="ar-MA" sz="1600" smtClean="0">
                <a:cs typeface="Al-Hadith1" pitchFamily="2" charset="-78"/>
              </a:rPr>
              <a:t> </a:t>
            </a:r>
          </a:p>
        </p:txBody>
      </p:sp>
      <p:graphicFrame>
        <p:nvGraphicFramePr>
          <p:cNvPr id="14378" name="Group 42"/>
          <p:cNvGraphicFramePr>
            <a:graphicFrameLocks noGrp="1"/>
          </p:cNvGraphicFramePr>
          <p:nvPr>
            <p:ph sz="half" idx="2"/>
          </p:nvPr>
        </p:nvGraphicFramePr>
        <p:xfrm>
          <a:off x="1835150" y="2205038"/>
          <a:ext cx="4757737" cy="4105278"/>
        </p:xfrm>
        <a:graphic>
          <a:graphicData uri="http://schemas.openxmlformats.org/drawingml/2006/table">
            <a:tbl>
              <a:tblPr/>
              <a:tblGrid>
                <a:gridCol w="2379662"/>
                <a:gridCol w="2378075"/>
              </a:tblGrid>
              <a:tr h="41116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ar-M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abic Transparent" pitchFamily="2" charset="-78"/>
                        </a:rPr>
                        <a:t>أكادير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ar-M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abic Transparent" pitchFamily="2" charset="-78"/>
                        </a:rPr>
                        <a:t>3300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ar-M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abic Transparent" pitchFamily="2" charset="-78"/>
                        </a:rPr>
                        <a:t>ورزازات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ar-M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abic Transparent" pitchFamily="2" charset="-78"/>
                        </a:rPr>
                        <a:t>20.000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ar-M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abic Transparent" pitchFamily="2" charset="-78"/>
                        </a:rPr>
                        <a:t>تزنيت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ar-M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abic Transparent" pitchFamily="2" charset="-78"/>
                        </a:rPr>
                        <a:t>18.000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ar-M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abic Transparent" pitchFamily="2" charset="-78"/>
                        </a:rPr>
                        <a:t>طرفاية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ar-M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abic Transparent" pitchFamily="2" charset="-78"/>
                        </a:rPr>
                        <a:t>15.000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ar-M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abic Transparent" pitchFamily="2" charset="-78"/>
                        </a:rPr>
                        <a:t>تطوان،وجدة، فجيج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ar-M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abic Transparent" pitchFamily="2" charset="-78"/>
                        </a:rPr>
                        <a:t>4000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ar-M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abic Transparent" pitchFamily="2" charset="-78"/>
                        </a:rPr>
                        <a:t>الداربيضاء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ar-M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abic Transparent" pitchFamily="2" charset="-78"/>
                        </a:rPr>
                        <a:t>35.000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ar-M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abic Transparent" pitchFamily="2" charset="-78"/>
                        </a:rPr>
                        <a:t>رباط وسلا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ar-M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abic Transparent" pitchFamily="2" charset="-78"/>
                        </a:rPr>
                        <a:t>10.000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ar-M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abic Transparent" pitchFamily="2" charset="-78"/>
                        </a:rPr>
                        <a:t>مراكش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ar-M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abic Transparent" pitchFamily="2" charset="-78"/>
                        </a:rPr>
                        <a:t>25.000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ar-M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abic Transparent" pitchFamily="2" charset="-78"/>
                        </a:rPr>
                        <a:t>فاس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ar-M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abic Transparent" pitchFamily="2" charset="-78"/>
                        </a:rPr>
                        <a:t>15.000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ar-M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abic Transparent" pitchFamily="2" charset="-78"/>
                        </a:rPr>
                        <a:t>بني ملال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ar-M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abic Transparent" pitchFamily="2" charset="-78"/>
                        </a:rPr>
                        <a:t>10.000</a:t>
                      </a:r>
                      <a:endParaRPr kumimoji="0" lang="fr-F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4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1763713" y="3068638"/>
            <a:ext cx="69342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ar-MA" altLang="fr-FR" sz="2400" b="1"/>
          </a:p>
          <a:p>
            <a:pPr algn="ctr"/>
            <a:endParaRPr lang="ar-MA" altLang="fr-FR" sz="2400" b="1"/>
          </a:p>
          <a:p>
            <a:pPr algn="ctr" rtl="1"/>
            <a:r>
              <a:rPr lang="ar-MA" altLang="fr-FR" sz="2400" b="1"/>
              <a:t>-  تنمية الإقتصادية و الإجتماعية لأقاليمنا الصحراوية.</a:t>
            </a:r>
          </a:p>
          <a:p>
            <a:pPr algn="ctr"/>
            <a:r>
              <a:rPr lang="ar-MA" altLang="fr-FR" sz="2400" b="1"/>
              <a:t>                                                               </a:t>
            </a:r>
            <a:endParaRPr lang="fr-FR" altLang="fr-FR" sz="2400" b="1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2411413" y="260350"/>
            <a:ext cx="43195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MA" altLang="fr-FR" sz="3200" b="1">
                <a:solidFill>
                  <a:srgbClr val="FF0000"/>
                </a:solidFill>
              </a:rPr>
              <a:t>إنجازات المسيرة</a:t>
            </a:r>
            <a:endParaRPr lang="fr-FR" altLang="fr-FR" sz="3200" b="1">
              <a:solidFill>
                <a:srgbClr val="FF0000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323850" y="1989138"/>
            <a:ext cx="76327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MA" altLang="fr-FR" sz="2400" b="1"/>
              <a:t>- </a:t>
            </a:r>
            <a:r>
              <a:rPr lang="ar-SA" altLang="fr-FR" sz="2400" b="1"/>
              <a:t>إ</a:t>
            </a:r>
            <a:r>
              <a:rPr lang="ar-MA" altLang="fr-FR" sz="2400" b="1"/>
              <a:t>ستكمال الوحدة الترابية للمملكة المغربية.</a:t>
            </a:r>
          </a:p>
          <a:p>
            <a:pPr algn="r" rtl="1"/>
            <a:endParaRPr lang="fr-FR" altLang="fr-FR" sz="2400" b="1"/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1763713" y="1196975"/>
            <a:ext cx="619125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MA" altLang="fr-FR" sz="2400" b="1"/>
              <a:t>- إعادة تمتين الروابط التاريخية بين المغرب وصحرائه.</a:t>
            </a:r>
          </a:p>
          <a:p>
            <a:pPr>
              <a:spcBef>
                <a:spcPct val="50000"/>
              </a:spcBef>
            </a:pPr>
            <a:endParaRPr lang="fr-FR" altLang="fr-FR" sz="2400"/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900113" y="2708275"/>
            <a:ext cx="70564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MA" altLang="fr-FR" sz="2400" b="1"/>
              <a:t>- التأكيد على  الوحدة المقدسة في دفاع عن حوزة الوطن و الالتحام بالعرش.</a:t>
            </a:r>
            <a:endParaRPr lang="fr-FR" altLang="fr-FR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  <p:bldP spid="16390" grpId="0"/>
      <p:bldP spid="16391" grpId="0"/>
      <p:bldP spid="16392" grpId="0"/>
      <p:bldP spid="1639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7e13075622dd7a9021a2e796f621ae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00213"/>
            <a:ext cx="3816350" cy="3095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827088" y="1052513"/>
            <a:ext cx="21605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MA" altLang="fr-FR" sz="2400" b="1">
                <a:solidFill>
                  <a:srgbClr val="00B050"/>
                </a:solidFill>
                <a:latin typeface="AlRaiMedia-Black" pitchFamily="34" charset="-78"/>
                <a:cs typeface="AlRaiMedia-Black" pitchFamily="34" charset="-78"/>
              </a:rPr>
              <a:t>العيون قبل 1975</a:t>
            </a:r>
            <a:endParaRPr lang="fr-FR" altLang="fr-FR" sz="2400" b="1">
              <a:solidFill>
                <a:srgbClr val="00B050"/>
              </a:solidFill>
              <a:latin typeface="AlRaiMedia-Black" pitchFamily="34" charset="-78"/>
              <a:cs typeface="AlRaiMedia-Black" pitchFamily="34" charset="-78"/>
            </a:endParaRPr>
          </a:p>
        </p:txBody>
      </p:sp>
      <p:sp>
        <p:nvSpPr>
          <p:cNvPr id="22534" name="AutoShape 6"/>
          <p:cNvSpPr>
            <a:spLocks noChangeArrowheads="1"/>
          </p:cNvSpPr>
          <p:nvPr/>
        </p:nvSpPr>
        <p:spPr bwMode="auto">
          <a:xfrm rot="10800000">
            <a:off x="4140200" y="2708275"/>
            <a:ext cx="720725" cy="576263"/>
          </a:xfrm>
          <a:prstGeom prst="leftArrow">
            <a:avLst>
              <a:gd name="adj1" fmla="val 50000"/>
              <a:gd name="adj2" fmla="val 312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altLang="fr-FR"/>
          </a:p>
        </p:txBody>
      </p:sp>
      <p:pic>
        <p:nvPicPr>
          <p:cNvPr id="22535" name="Picture 7" descr="8900281_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700213"/>
            <a:ext cx="3751262" cy="31019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6084888" y="1125538"/>
            <a:ext cx="2232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MA" altLang="fr-FR" sz="2400" b="1">
                <a:solidFill>
                  <a:srgbClr val="00B050"/>
                </a:solidFill>
                <a:latin typeface="AlRaiMedia-Black" pitchFamily="34" charset="-78"/>
                <a:cs typeface="AlRaiMedia-Black" pitchFamily="34" charset="-78"/>
              </a:rPr>
              <a:t>العيون بعد 1975</a:t>
            </a:r>
            <a:endParaRPr lang="fr-FR" altLang="fr-FR" sz="2400" b="1">
              <a:solidFill>
                <a:srgbClr val="00B050"/>
              </a:solidFill>
              <a:latin typeface="AlRaiMedia-Black" pitchFamily="34" charset="-78"/>
              <a:cs typeface="AlRaiMedia-Black" pitchFamily="34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/>
      <p:bldP spid="22534" grpId="0" animBg="1"/>
      <p:bldP spid="225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2690813" y="404813"/>
            <a:ext cx="27559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>
              <a:defRPr/>
            </a:pPr>
            <a:r>
              <a:rPr lang="ar-MA" altLang="fr-F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أهمية المسيرة</a:t>
            </a:r>
            <a:endParaRPr lang="fr-FR" altLang="fr-FR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73025" y="1128713"/>
            <a:ext cx="7920038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MA" altLang="fr-FR" sz="2000" b="1"/>
              <a:t>- </a:t>
            </a:r>
            <a:r>
              <a:rPr lang="ar-SA" altLang="fr-FR" sz="2000" b="1"/>
              <a:t> تم إعتبار</a:t>
            </a:r>
            <a:r>
              <a:rPr lang="ar-MA" altLang="fr-FR" sz="2000" b="1"/>
              <a:t>حدث المسيرة حدث مقدس من خلال تأدية القسم على المحافظة على مكتسباتها بين الملك الراحل الحسن الثاني قدس لله ثراها وولي العهد أن</a:t>
            </a:r>
            <a:r>
              <a:rPr lang="ar-SA" altLang="fr-FR" sz="2000" b="1"/>
              <a:t>د</a:t>
            </a:r>
            <a:r>
              <a:rPr lang="ar-MA" altLang="fr-FR" sz="2000" b="1"/>
              <a:t>اك محمد السادس. </a:t>
            </a:r>
            <a:r>
              <a:rPr lang="ar-MA" altLang="fr-FR" sz="2000">
                <a:solidFill>
                  <a:srgbClr val="FF0000"/>
                </a:solidFill>
                <a:cs typeface="AlWatanHeadlines-Bold" pitchFamily="2" charset="-78"/>
              </a:rPr>
              <a:t>” أقسم بالله علي العظيم أن أبقى وفيا لروح المسيرة الخضراء، مكافحا عن وحدة وطني من البوغاز إلى الصحراء.</a:t>
            </a:r>
          </a:p>
          <a:p>
            <a:pPr algn="r" rtl="1"/>
            <a:r>
              <a:rPr lang="ar-MA" altLang="fr-FR" sz="2000">
                <a:solidFill>
                  <a:srgbClr val="FF0000"/>
                </a:solidFill>
                <a:cs typeface="AlWatanHeadlines-Bold" pitchFamily="2" charset="-78"/>
              </a:rPr>
              <a:t>أقسم بالله الع</a:t>
            </a:r>
            <a:r>
              <a:rPr lang="ar-SA" altLang="fr-FR" sz="2000">
                <a:solidFill>
                  <a:srgbClr val="FF0000"/>
                </a:solidFill>
                <a:cs typeface="AlWatanHeadlines-Bold" pitchFamily="2" charset="-78"/>
              </a:rPr>
              <a:t>ل</a:t>
            </a:r>
            <a:r>
              <a:rPr lang="ar-MA" altLang="fr-FR" sz="2000">
                <a:solidFill>
                  <a:srgbClr val="FF0000"/>
                </a:solidFill>
                <a:cs typeface="AlWatanHeadlines-Bold" pitchFamily="2" charset="-78"/>
              </a:rPr>
              <a:t>ي العظيم، أن ألقن القسم أسرتي، من سري وعلانيتي والله سبحانه هو الرقي على طويتي و صرف نيتي“.</a:t>
            </a:r>
          </a:p>
          <a:p>
            <a:pPr algn="r" rtl="1"/>
            <a:r>
              <a:rPr lang="ar-MA" altLang="fr-FR" b="1"/>
              <a:t> </a:t>
            </a:r>
          </a:p>
          <a:p>
            <a:endParaRPr lang="ar-MA" altLang="fr-FR" sz="1600"/>
          </a:p>
          <a:p>
            <a:endParaRPr lang="fr-FR" altLang="fr-FR" sz="1600"/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73025" y="3719513"/>
            <a:ext cx="7993063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MA" altLang="fr-FR" sz="2000" b="1"/>
              <a:t>وقد جسد جلالة محمد السادس المحافظة على قسم والده  بتوجه وحدوي في زيارته الميمونة للأقاليم الجنوية حيث نجده يقول في هذا الصدد  </a:t>
            </a:r>
            <a:r>
              <a:rPr lang="ar-SA" altLang="fr-FR" sz="2000" b="1"/>
              <a:t>ب</a:t>
            </a:r>
            <a:r>
              <a:rPr lang="ar-MA" altLang="fr-FR" sz="2000" b="1"/>
              <a:t>عد عام واحد من إعتلائه العرش(.. ومن تم  كان إلتحام المغار</a:t>
            </a:r>
            <a:r>
              <a:rPr lang="ar-SA" altLang="fr-FR" sz="2000" b="1"/>
              <a:t>ب</a:t>
            </a:r>
            <a:r>
              <a:rPr lang="ar-MA" altLang="fr-FR" sz="2000" b="1"/>
              <a:t>ة قاطبة حول قيادة الع</a:t>
            </a:r>
            <a:r>
              <a:rPr lang="ar-SA" altLang="fr-FR" sz="2000" b="1"/>
              <a:t>ر</a:t>
            </a:r>
            <a:r>
              <a:rPr lang="ar-MA" altLang="fr-FR" sz="2000" b="1"/>
              <a:t>ش، لخوض  معركة إستكمال وحدتهم الترا</a:t>
            </a:r>
            <a:r>
              <a:rPr lang="ar-SA" altLang="fr-FR" sz="2000" b="1"/>
              <a:t>بي</a:t>
            </a:r>
            <a:r>
              <a:rPr lang="ar-MA" altLang="fr-FR" sz="2000" b="1"/>
              <a:t>ة غير المنقوصة، و تش</a:t>
            </a:r>
            <a:r>
              <a:rPr lang="ar-SA" altLang="fr-FR" sz="2000" b="1"/>
              <a:t>ب</a:t>
            </a:r>
            <a:r>
              <a:rPr lang="ar-MA" altLang="fr-FR" sz="2000" b="1"/>
              <a:t>تهم القوي</a:t>
            </a:r>
            <a:r>
              <a:rPr lang="ar-SA" altLang="fr-FR" sz="2000" b="1"/>
              <a:t> ب</a:t>
            </a:r>
            <a:r>
              <a:rPr lang="ar-MA" altLang="fr-FR" sz="2000" b="1"/>
              <a:t>هذه الثوا</a:t>
            </a:r>
            <a:r>
              <a:rPr lang="ar-SA" altLang="fr-FR" sz="2000" b="1"/>
              <a:t>ب</a:t>
            </a:r>
            <a:r>
              <a:rPr lang="ar-MA" altLang="fr-FR" sz="2000" b="1"/>
              <a:t>ت المقدسة ، من شرعية تاريخية و دينية مستمدة من البيعة، و سيادة</a:t>
            </a:r>
          </a:p>
          <a:p>
            <a:pPr algn="r" rtl="1"/>
            <a:r>
              <a:rPr lang="ar-MA" altLang="fr-FR" sz="2000" b="1"/>
              <a:t>     وطنية كاملة، و إجماع وطني راسخ حولها..)</a:t>
            </a:r>
          </a:p>
          <a:p>
            <a:pPr>
              <a:spcBef>
                <a:spcPct val="50000"/>
              </a:spcBef>
            </a:pPr>
            <a:endParaRPr lang="fr-FR" altLang="fr-FR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  <p:bldP spid="17415" grpId="0"/>
      <p:bldP spid="174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238125" y="1890713"/>
            <a:ext cx="792162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/>
            <a:r>
              <a:rPr lang="ar-MA" altLang="fr-FR" sz="2400" b="1"/>
              <a:t> لقد دخل المغرب التاريخ</a:t>
            </a:r>
            <a:r>
              <a:rPr lang="ar-SA" altLang="fr-FR" sz="2400" b="1"/>
              <a:t>،</a:t>
            </a:r>
            <a:r>
              <a:rPr lang="ar-MA" altLang="fr-FR" sz="2400" b="1"/>
              <a:t> حكومة و شعبا من بوابته  العملاقة </a:t>
            </a:r>
            <a:r>
              <a:rPr lang="ar-SA" altLang="fr-FR" sz="2400" b="1"/>
              <a:t>ب</a:t>
            </a:r>
            <a:r>
              <a:rPr lang="ar-MA" altLang="fr-FR" sz="2400" b="1"/>
              <a:t>حدث المسيرة الخضراء وبرهن على أن مسيرته </a:t>
            </a:r>
            <a:r>
              <a:rPr lang="ar-SA" altLang="fr-FR" sz="2400" b="1"/>
              <a:t>ب</a:t>
            </a:r>
            <a:r>
              <a:rPr lang="ar-MA" altLang="fr-FR" sz="2400" b="1"/>
              <a:t>طولية لاتقل أهمية عن مسي</a:t>
            </a:r>
            <a:r>
              <a:rPr lang="ar-SA" altLang="fr-FR" sz="2400" b="1"/>
              <a:t>ر</a:t>
            </a:r>
            <a:r>
              <a:rPr lang="ar-MA" altLang="fr-FR" sz="2400" b="1"/>
              <a:t>ات شعبية أخرى عرفها التاريخ، </a:t>
            </a:r>
            <a:r>
              <a:rPr lang="ar-SA" altLang="fr-FR" sz="2400" b="1"/>
              <a:t> هدفها تحقيق الحرية </a:t>
            </a:r>
            <a:r>
              <a:rPr lang="ar-MA" altLang="fr-FR" sz="2400" b="1"/>
              <a:t>مثل مسيرة </a:t>
            </a:r>
            <a:r>
              <a:rPr lang="ar-SA" altLang="fr-FR" sz="2400" b="1"/>
              <a:t>أ</a:t>
            </a:r>
            <a:r>
              <a:rPr lang="ar-MA" altLang="fr-FR" sz="2400" b="1"/>
              <a:t>كزينيفون القائد اليوناني خلال القرن 2 ق</a:t>
            </a:r>
            <a:r>
              <a:rPr lang="ar-SA" altLang="fr-FR" sz="2400" b="1"/>
              <a:t> </a:t>
            </a:r>
            <a:r>
              <a:rPr lang="ar-MA" altLang="fr-FR" sz="2400" b="1"/>
              <a:t>م. و مسيرة ماوتسي تونغ خلال القرن العشرين.</a:t>
            </a:r>
            <a:r>
              <a:rPr lang="ar-MA" altLang="fr-FR" sz="1600"/>
              <a:t>                                                                                                                                                                                        </a:t>
            </a:r>
            <a:endParaRPr lang="fr-FR" altLang="fr-FR" sz="1600"/>
          </a:p>
        </p:txBody>
      </p:sp>
      <p:sp>
        <p:nvSpPr>
          <p:cNvPr id="20483" name="Text Box 5"/>
          <p:cNvSpPr txBox="1">
            <a:spLocks noChangeArrowheads="1"/>
          </p:cNvSpPr>
          <p:nvPr/>
        </p:nvSpPr>
        <p:spPr bwMode="auto">
          <a:xfrm>
            <a:off x="2700338" y="2492375"/>
            <a:ext cx="21796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fr-FR" altLang="fr-FR"/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2484438" y="981075"/>
            <a:ext cx="34575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MA" altLang="fr-FR" sz="3200" b="1">
                <a:solidFill>
                  <a:srgbClr val="FF0000"/>
                </a:solidFill>
              </a:rPr>
              <a:t>خلاصة عامة:</a:t>
            </a:r>
            <a:endParaRPr lang="fr-FR" altLang="fr-FR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  <p:bldP spid="184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4"/>
          <p:cNvSpPr txBox="1">
            <a:spLocks noChangeArrowheads="1"/>
          </p:cNvSpPr>
          <p:nvPr/>
        </p:nvSpPr>
        <p:spPr bwMode="auto">
          <a:xfrm rot="10800000">
            <a:off x="1789113" y="4897438"/>
            <a:ext cx="18415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>
            <a:spAutoFit/>
          </a:bodyPr>
          <a:lstStyle/>
          <a:p>
            <a:pPr algn="ctr"/>
            <a:endParaRPr lang="fr-FR" altLang="fr-FR" sz="6600" b="1">
              <a:solidFill>
                <a:srgbClr val="FF0000"/>
              </a:solidFill>
            </a:endParaRPr>
          </a:p>
        </p:txBody>
      </p:sp>
      <p:sp>
        <p:nvSpPr>
          <p:cNvPr id="22531" name="Text Box 5"/>
          <p:cNvSpPr txBox="1">
            <a:spLocks noChangeArrowheads="1"/>
          </p:cNvSpPr>
          <p:nvPr/>
        </p:nvSpPr>
        <p:spPr bwMode="auto">
          <a:xfrm>
            <a:off x="874557" y="476672"/>
            <a:ext cx="662473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/>
            <a:r>
              <a:rPr lang="ar-MA" altLang="fr-FR" sz="4000" b="1" dirty="0">
                <a:cs typeface="Boutros Ads Shadow" pitchFamily="2" charset="-78"/>
              </a:rPr>
              <a:t>شكرا على حسن الانتباه </a:t>
            </a:r>
            <a:endParaRPr lang="fr-FR" altLang="fr-FR" sz="4000" b="1" dirty="0">
              <a:cs typeface="Boutros Ads Shadow" pitchFamily="2" charset="-78"/>
            </a:endParaRPr>
          </a:p>
        </p:txBody>
      </p:sp>
      <p:pic>
        <p:nvPicPr>
          <p:cNvPr id="1026" name="Picture 2" descr="C:\Users\EL MUSTAPHA\Desktop\مسي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75" y="1340768"/>
            <a:ext cx="7083300" cy="396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EL MUSTAPHA\Desktop\c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62" y="5262563"/>
            <a:ext cx="5851525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548</TotalTime>
  <Words>755</Words>
  <Application>Microsoft Office PowerPoint</Application>
  <PresentationFormat>Affichage à l'écran (4:3)</PresentationFormat>
  <Paragraphs>83</Paragraphs>
  <Slides>15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Opulent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أصول المشاركين في المسيرة الخضراء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XPSP2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ennakhili</dc:creator>
  <cp:lastModifiedBy>EL MUSTAPHA</cp:lastModifiedBy>
  <cp:revision>81</cp:revision>
  <dcterms:created xsi:type="dcterms:W3CDTF">2010-11-03T14:40:48Z</dcterms:created>
  <dcterms:modified xsi:type="dcterms:W3CDTF">2022-10-18T22:50:29Z</dcterms:modified>
</cp:coreProperties>
</file>